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662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AI-Powered Virtual Patient Support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Enhancing Healthcare Efficiency &amp; Patient Experience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24032"/>
            <a:ext cx="7627382" cy="1069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Strategic Healthcare Transformation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1002030" y="2380655"/>
            <a:ext cx="3401020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Future of Patient Care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002030" y="2945011"/>
            <a:ext cx="7383661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AI-powered virtual assistant represents more than operational improvement—it's a strategic investment in the future of healthcare delivery.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58309" y="2136934"/>
            <a:ext cx="22860" cy="1510903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7" name="Shape 4"/>
          <p:cNvSpPr/>
          <p:nvPr/>
        </p:nvSpPr>
        <p:spPr>
          <a:xfrm>
            <a:off x="758309" y="3830598"/>
            <a:ext cx="3732490" cy="1484828"/>
          </a:xfrm>
          <a:prstGeom prst="roundRect">
            <a:avLst>
              <a:gd name="adj" fmla="val 26265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8330" y="4000619"/>
            <a:ext cx="2216348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Enhanced Efficiency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28330" y="4365308"/>
            <a:ext cx="339244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Streamlined operations with reduced administrative burden and optimised staff allocation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4653201" y="3830598"/>
            <a:ext cx="3732490" cy="1484828"/>
          </a:xfrm>
          <a:prstGeom prst="roundRect">
            <a:avLst>
              <a:gd name="adj" fmla="val 26265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23222" y="4000619"/>
            <a:ext cx="2451854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Improved Accessibility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23222" y="4365308"/>
            <a:ext cx="339244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24/7 patient support ensuring consistent, high-quality care regardless of time or staffing levels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58309" y="5477828"/>
            <a:ext cx="7627382" cy="964763"/>
          </a:xfrm>
          <a:prstGeom prst="roundRect">
            <a:avLst>
              <a:gd name="adj" fmla="val 40424"/>
            </a:avLst>
          </a:prstGeom>
          <a:solidFill>
            <a:srgbClr val="1A2D7A"/>
          </a:solidFill>
          <a:ln w="7620">
            <a:solidFill>
              <a:srgbClr val="33469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8330" y="5647849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Strengthened Trust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28330" y="6012537"/>
            <a:ext cx="7287339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Reliable, accurate information delivery that builds confidence in our healthcare services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58309" y="6625352"/>
            <a:ext cx="7627382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By implementing this system, we position ourselves at the forefront of digital healthcare innovation, delivering measurable improvements in patient satisfaction whilst reducing operational costs and enhancing clinical outcomes.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38870"/>
            <a:ext cx="57908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93075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Current Challenge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337203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Patients face significant delays in accessing care, whilst staff are overwhelmed with routine enquiries and administrative tasks that divert attention from critical patient needs.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2693075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Proposed Solution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87139" y="3337203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Deploy an AI-powered virtual assistant integrated with existing EMR systems to provide immediate patient support and streamline operations.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5162669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2504" y="5386864"/>
            <a:ext cx="28932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2504" y="5872996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Automate routine tasks and reduce administrative burden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5201722" y="5162669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25916" y="5386864"/>
            <a:ext cx="29744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Reduced Wait Times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25916" y="5872996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Instant responses to common patient enquiries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45134" y="5162669"/>
            <a:ext cx="4226957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69329" y="5386864"/>
            <a:ext cx="33118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Enhanced Care Quality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69329" y="5872996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Better patient engagement and medication adherence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713" y="591383"/>
            <a:ext cx="7489388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Current Healthcare Challenges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2713" y="1466969"/>
            <a:ext cx="7638574" cy="1406366"/>
          </a:xfrm>
          <a:prstGeom prst="roundRect">
            <a:avLst>
              <a:gd name="adj" fmla="val 7802"/>
            </a:avLst>
          </a:prstGeom>
          <a:solidFill>
            <a:srgbClr val="FFFAFA"/>
          </a:solidFill>
          <a:ln w="22860">
            <a:solidFill>
              <a:srgbClr val="1A2D7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9853" y="1466969"/>
            <a:ext cx="91440" cy="1406366"/>
          </a:xfrm>
          <a:prstGeom prst="roundRect">
            <a:avLst>
              <a:gd name="adj" fmla="val 83967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1026914" y="1672590"/>
            <a:ext cx="260925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Extended Wait Times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26914" y="2082879"/>
            <a:ext cx="715875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Patients experience lengthy delays for appointments, test results, and routine enquiries, leading to frustration and delayed care.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2713" y="3056096"/>
            <a:ext cx="7638574" cy="1406366"/>
          </a:xfrm>
          <a:prstGeom prst="roundRect">
            <a:avLst>
              <a:gd name="adj" fmla="val 7802"/>
            </a:avLst>
          </a:prstGeom>
          <a:solidFill>
            <a:srgbClr val="FFFAFA"/>
          </a:solidFill>
          <a:ln w="22860">
            <a:solidFill>
              <a:srgbClr val="1A2D7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29853" y="3056096"/>
            <a:ext cx="91440" cy="1406366"/>
          </a:xfrm>
          <a:prstGeom prst="roundRect">
            <a:avLst>
              <a:gd name="adj" fmla="val 83967"/>
            </a:avLst>
          </a:prstGeom>
          <a:solidFill>
            <a:srgbClr val="1A2D7A"/>
          </a:solidFill>
          <a:ln/>
        </p:spPr>
      </p:sp>
      <p:sp>
        <p:nvSpPr>
          <p:cNvPr id="10" name="Text 7"/>
          <p:cNvSpPr/>
          <p:nvPr/>
        </p:nvSpPr>
        <p:spPr>
          <a:xfrm>
            <a:off x="1026914" y="3261717"/>
            <a:ext cx="333922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Overwhelming Call Volume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26914" y="3672007"/>
            <a:ext cx="715875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Administrative staff spend excessive time on repetitive questions, reducing availability for complex patient needs and critical tasks.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52713" y="4645223"/>
            <a:ext cx="7638574" cy="1406366"/>
          </a:xfrm>
          <a:prstGeom prst="roundRect">
            <a:avLst>
              <a:gd name="adj" fmla="val 7802"/>
            </a:avLst>
          </a:prstGeom>
          <a:solidFill>
            <a:srgbClr val="FFFAFA"/>
          </a:solidFill>
          <a:ln w="22860">
            <a:solidFill>
              <a:srgbClr val="1A2D7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29853" y="4645223"/>
            <a:ext cx="91440" cy="1406366"/>
          </a:xfrm>
          <a:prstGeom prst="roundRect">
            <a:avLst>
              <a:gd name="adj" fmla="val 83967"/>
            </a:avLst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1026914" y="4850844"/>
            <a:ext cx="335363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Medication Non-Adherence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26914" y="5261134"/>
            <a:ext cx="715875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Patients frequently miss medications due to lack of reminders and guidance, resulting in readmissions and compromised outcomes.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52713" y="6234351"/>
            <a:ext cx="7638574" cy="1406366"/>
          </a:xfrm>
          <a:prstGeom prst="roundRect">
            <a:avLst>
              <a:gd name="adj" fmla="val 7802"/>
            </a:avLst>
          </a:prstGeom>
          <a:solidFill>
            <a:srgbClr val="FFFAFA"/>
          </a:solidFill>
          <a:ln w="22860">
            <a:solidFill>
              <a:srgbClr val="1A2D7A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29853" y="6234351"/>
            <a:ext cx="91440" cy="1406366"/>
          </a:xfrm>
          <a:prstGeom prst="roundRect">
            <a:avLst>
              <a:gd name="adj" fmla="val 83967"/>
            </a:avLst>
          </a:prstGeom>
          <a:solidFill>
            <a:srgbClr val="1A2D7A"/>
          </a:solidFill>
          <a:ln/>
        </p:spPr>
      </p:sp>
      <p:sp>
        <p:nvSpPr>
          <p:cNvPr id="18" name="Text 15"/>
          <p:cNvSpPr/>
          <p:nvPr/>
        </p:nvSpPr>
        <p:spPr>
          <a:xfrm>
            <a:off x="1026914" y="6439972"/>
            <a:ext cx="3493651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Limited After-Hours Support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26914" y="6850261"/>
            <a:ext cx="7158752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Patients lack access to guidance outside business hours, leading to unnecessary emergency department visits and anxiety.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33199"/>
            <a:ext cx="5284113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Virtual Assistant Solution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58309" y="1648420"/>
            <a:ext cx="3624024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Comprehensive Patient Support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8309" y="2067163"/>
            <a:ext cx="6385084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AI-powered virtual assistant integrates seamlessly with existing EMR systems to provide 24/7 patient support whilst maintaining complete data security and clinical oversight.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4627" y="1666042"/>
            <a:ext cx="4150281" cy="27682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750951"/>
            <a:ext cx="352068" cy="3520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309" y="5278993"/>
            <a:ext cx="208942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Intelligent Scheduling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758309" y="5594985"/>
            <a:ext cx="646890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24/7 appointment booking with real-time availability checks and automated confirmations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187" y="4750951"/>
            <a:ext cx="352068" cy="3520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03187" y="5278993"/>
            <a:ext cx="2246352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Health Information Hub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7403187" y="5594985"/>
            <a:ext cx="646890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Instant answers to common health questions based on evidence-based medical guidelines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6101834"/>
            <a:ext cx="352068" cy="3520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8309" y="6629876"/>
            <a:ext cx="235981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Medication Management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758309" y="6945868"/>
            <a:ext cx="646890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Personalised reminders, dosage guidance, and adherence tracking integrated with patient records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187" y="6101834"/>
            <a:ext cx="352068" cy="35206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03187" y="6629876"/>
            <a:ext cx="246649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Seamless EMR Integration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7403187" y="6945868"/>
            <a:ext cx="6468904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Direct data flow between AI assistant and electronic medical records for consistent, accurate information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663" y="428744"/>
            <a:ext cx="4103132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Workflow</a:t>
            </a:r>
            <a:endParaRPr lang="en-US" sz="3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784" y="1253371"/>
            <a:ext cx="10460712" cy="72088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46782" y="5738991"/>
            <a:ext cx="2858629" cy="40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Patient Query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617" y="3902555"/>
            <a:ext cx="676949" cy="6769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82741" y="2691663"/>
            <a:ext cx="2951498" cy="40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Assistant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411" y="4315283"/>
            <a:ext cx="676948" cy="6769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64085" y="6625583"/>
            <a:ext cx="2858629" cy="40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EMR Update</a:t>
            </a:r>
            <a:endParaRPr lang="en-US" sz="14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15" y="4728010"/>
            <a:ext cx="676949" cy="6769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301587" y="3488559"/>
            <a:ext cx="2858628" cy="400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Staff Escalation</a:t>
            </a:r>
            <a:endParaRPr lang="en-US" sz="14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4925" y="5171200"/>
            <a:ext cx="676949" cy="67694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5663" y="8637627"/>
            <a:ext cx="13539073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AI assistant serves as the first point of contact, handling routine enquiries whilst seamlessly escalating complex cases to appropriate clinical staff with full context and patient history.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312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85348"/>
            <a:ext cx="5174694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Transformative Benefits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58309" y="3563660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28330" y="3733681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1A2D7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95" y="3840242"/>
            <a:ext cx="219313" cy="2742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8330" y="4383524"/>
            <a:ext cx="2581989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Instant Response Times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28330" y="4748213"/>
            <a:ext cx="613564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Immediate answers to common enquiries, eliminating wait times for routine information and basic guidance.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96401" y="3563660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66422" y="3733681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1A2D7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486" y="3840242"/>
            <a:ext cx="219313" cy="2742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66422" y="4383524"/>
            <a:ext cx="3052167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Enhanced Staff Productivity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566422" y="4748213"/>
            <a:ext cx="613564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Clinical staff can focus on complex cases whilst AI handles routine tasks, improving overall operational efficiency.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758309" y="5600700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28330" y="5770721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1A2D7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395" y="5877282"/>
            <a:ext cx="219313" cy="27420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28330" y="6420564"/>
            <a:ext cx="3481030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Improved Treatment Adherence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928330" y="6785253"/>
            <a:ext cx="613564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Proactive medication reminders and health guidance lead to better patient outcomes and reduced readmissions.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396401" y="5600700"/>
            <a:ext cx="6475690" cy="1874639"/>
          </a:xfrm>
          <a:prstGeom prst="roundRect">
            <a:avLst>
              <a:gd name="adj" fmla="val 3641"/>
            </a:avLst>
          </a:prstGeom>
          <a:solidFill>
            <a:srgbClr val="D5DCF6"/>
          </a:solidFill>
          <a:ln w="7620">
            <a:solidFill>
              <a:srgbClr val="1A2D7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66422" y="5770721"/>
            <a:ext cx="487442" cy="487442"/>
          </a:xfrm>
          <a:prstGeom prst="roundRect">
            <a:avLst>
              <a:gd name="adj" fmla="val 18757279"/>
            </a:avLst>
          </a:prstGeom>
          <a:solidFill>
            <a:srgbClr val="1A2D7A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486" y="5877282"/>
            <a:ext cx="219313" cy="27420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66422" y="6420564"/>
            <a:ext cx="3044666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Superior Patient Experience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7566422" y="6785253"/>
            <a:ext cx="613564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24/7 availability and consistent, accurate information delivery significantly enhance patient satisfaction scores.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07469"/>
            <a:ext cx="3991332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Investment Overview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244709" y="1593175"/>
            <a:ext cx="7627382" cy="1274564"/>
          </a:xfrm>
          <a:prstGeom prst="roundRect">
            <a:avLst>
              <a:gd name="adj" fmla="val 5739"/>
            </a:avLst>
          </a:prstGeom>
          <a:solidFill>
            <a:srgbClr val="FFFAFA"/>
          </a:solidFill>
          <a:ln/>
        </p:spPr>
      </p:sp>
      <p:sp>
        <p:nvSpPr>
          <p:cNvPr id="5" name="Shape 2"/>
          <p:cNvSpPr/>
          <p:nvPr/>
        </p:nvSpPr>
        <p:spPr>
          <a:xfrm>
            <a:off x="6244709" y="1577935"/>
            <a:ext cx="7627382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</p:sp>
      <p:sp>
        <p:nvSpPr>
          <p:cNvPr id="6" name="Shape 3"/>
          <p:cNvSpPr/>
          <p:nvPr/>
        </p:nvSpPr>
        <p:spPr>
          <a:xfrm>
            <a:off x="9847183" y="1381958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</p:sp>
      <p:sp>
        <p:nvSpPr>
          <p:cNvPr id="7" name="Text 4"/>
          <p:cNvSpPr/>
          <p:nvPr/>
        </p:nvSpPr>
        <p:spPr>
          <a:xfrm>
            <a:off x="9973866" y="1487567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400681" y="1945243"/>
            <a:ext cx="201179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Platform Licensing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00681" y="2261235"/>
            <a:ext cx="7315438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Monthly subscription for AI processing capabilities, natural language understanding, and continuous learning algorithms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6244709" y="3219688"/>
            <a:ext cx="7627382" cy="1049298"/>
          </a:xfrm>
          <a:prstGeom prst="roundRect">
            <a:avLst>
              <a:gd name="adj" fmla="val 6972"/>
            </a:avLst>
          </a:prstGeom>
          <a:solidFill>
            <a:srgbClr val="FFFAFA"/>
          </a:solidFill>
          <a:ln/>
        </p:spPr>
      </p:sp>
      <p:sp>
        <p:nvSpPr>
          <p:cNvPr id="11" name="Shape 8"/>
          <p:cNvSpPr/>
          <p:nvPr/>
        </p:nvSpPr>
        <p:spPr>
          <a:xfrm>
            <a:off x="6244709" y="3204448"/>
            <a:ext cx="7627382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</p:sp>
      <p:sp>
        <p:nvSpPr>
          <p:cNvPr id="12" name="Shape 9"/>
          <p:cNvSpPr/>
          <p:nvPr/>
        </p:nvSpPr>
        <p:spPr>
          <a:xfrm>
            <a:off x="9847183" y="3008471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</p:sp>
      <p:sp>
        <p:nvSpPr>
          <p:cNvPr id="13" name="Text 10"/>
          <p:cNvSpPr/>
          <p:nvPr/>
        </p:nvSpPr>
        <p:spPr>
          <a:xfrm>
            <a:off x="9973866" y="3114080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400681" y="3571756"/>
            <a:ext cx="2354818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EMR Integration Services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400681" y="3887748"/>
            <a:ext cx="7315438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One-time setup costs for secure API connections, data mapping, and system compatibility testing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6244709" y="4620935"/>
            <a:ext cx="7627382" cy="1274564"/>
          </a:xfrm>
          <a:prstGeom prst="roundRect">
            <a:avLst>
              <a:gd name="adj" fmla="val 5739"/>
            </a:avLst>
          </a:prstGeom>
          <a:solidFill>
            <a:srgbClr val="FFFAFA"/>
          </a:solidFill>
          <a:ln/>
        </p:spPr>
      </p:sp>
      <p:sp>
        <p:nvSpPr>
          <p:cNvPr id="17" name="Shape 14"/>
          <p:cNvSpPr/>
          <p:nvPr/>
        </p:nvSpPr>
        <p:spPr>
          <a:xfrm>
            <a:off x="6244709" y="4605695"/>
            <a:ext cx="7627382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</p:sp>
      <p:sp>
        <p:nvSpPr>
          <p:cNvPr id="18" name="Shape 15"/>
          <p:cNvSpPr/>
          <p:nvPr/>
        </p:nvSpPr>
        <p:spPr>
          <a:xfrm>
            <a:off x="9847183" y="4409718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</p:sp>
      <p:sp>
        <p:nvSpPr>
          <p:cNvPr id="19" name="Text 16"/>
          <p:cNvSpPr/>
          <p:nvPr/>
        </p:nvSpPr>
        <p:spPr>
          <a:xfrm>
            <a:off x="9973866" y="4515326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6400681" y="4973003"/>
            <a:ext cx="1902619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Cloud Infrastructure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400681" y="5288994"/>
            <a:ext cx="7315438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Scalable hosting environment ensuring high availability, data security, and compliance with healthcare regulations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6244709" y="6247448"/>
            <a:ext cx="7627382" cy="1274564"/>
          </a:xfrm>
          <a:prstGeom prst="roundRect">
            <a:avLst>
              <a:gd name="adj" fmla="val 5739"/>
            </a:avLst>
          </a:prstGeom>
          <a:solidFill>
            <a:srgbClr val="FFFAFA"/>
          </a:solidFill>
          <a:ln/>
        </p:spPr>
      </p:sp>
      <p:sp>
        <p:nvSpPr>
          <p:cNvPr id="23" name="Shape 20"/>
          <p:cNvSpPr/>
          <p:nvPr/>
        </p:nvSpPr>
        <p:spPr>
          <a:xfrm>
            <a:off x="6244709" y="6232208"/>
            <a:ext cx="7627382" cy="60960"/>
          </a:xfrm>
          <a:prstGeom prst="roundRect">
            <a:avLst>
              <a:gd name="adj" fmla="val 97029"/>
            </a:avLst>
          </a:prstGeom>
          <a:solidFill>
            <a:srgbClr val="1A2D7A"/>
          </a:solidFill>
          <a:ln/>
        </p:spPr>
      </p:sp>
      <p:sp>
        <p:nvSpPr>
          <p:cNvPr id="24" name="Shape 21"/>
          <p:cNvSpPr/>
          <p:nvPr/>
        </p:nvSpPr>
        <p:spPr>
          <a:xfrm>
            <a:off x="9847183" y="6036231"/>
            <a:ext cx="422434" cy="422434"/>
          </a:xfrm>
          <a:prstGeom prst="roundRect">
            <a:avLst>
              <a:gd name="adj" fmla="val 216460"/>
            </a:avLst>
          </a:prstGeom>
          <a:solidFill>
            <a:srgbClr val="1A2D7A"/>
          </a:solidFill>
          <a:ln/>
        </p:spPr>
      </p:sp>
      <p:sp>
        <p:nvSpPr>
          <p:cNvPr id="25" name="Text 22"/>
          <p:cNvSpPr/>
          <p:nvPr/>
        </p:nvSpPr>
        <p:spPr>
          <a:xfrm>
            <a:off x="9973866" y="6141839"/>
            <a:ext cx="168950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6400681" y="6599515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Training &amp; Support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400681" y="6915507"/>
            <a:ext cx="7315438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Comprehensive staff training programme and ongoing technical support to ensure successful implementation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350" y="551855"/>
            <a:ext cx="5861804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Return on Investment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02350" y="1713667"/>
            <a:ext cx="424136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30-40%</a:t>
            </a:r>
            <a:endParaRPr lang="en-US" sz="5200" dirty="0"/>
          </a:p>
        </p:txBody>
      </p:sp>
      <p:sp>
        <p:nvSpPr>
          <p:cNvPr id="4" name="Text 2"/>
          <p:cNvSpPr/>
          <p:nvPr/>
        </p:nvSpPr>
        <p:spPr>
          <a:xfrm>
            <a:off x="1445776" y="2626638"/>
            <a:ext cx="27545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Reduced Wait Times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02350" y="3077051"/>
            <a:ext cx="424136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Significant improvement in patient access to information and services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194459" y="1713667"/>
            <a:ext cx="424136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20%</a:t>
            </a:r>
            <a:endParaRPr lang="en-US" sz="5200" dirty="0"/>
          </a:p>
        </p:txBody>
      </p:sp>
      <p:sp>
        <p:nvSpPr>
          <p:cNvPr id="7" name="Text 5"/>
          <p:cNvSpPr/>
          <p:nvPr/>
        </p:nvSpPr>
        <p:spPr>
          <a:xfrm>
            <a:off x="5959793" y="2626638"/>
            <a:ext cx="2710696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Staff Efficiency Gain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194459" y="3077051"/>
            <a:ext cx="424136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Administrative staff freed up for higher-value patient care activities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686568" y="1713667"/>
            <a:ext cx="4241363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£150K</a:t>
            </a:r>
            <a:endParaRPr lang="en-US" sz="5200" dirty="0"/>
          </a:p>
        </p:txBody>
      </p:sp>
      <p:sp>
        <p:nvSpPr>
          <p:cNvPr id="10" name="Text 8"/>
          <p:cNvSpPr/>
          <p:nvPr/>
        </p:nvSpPr>
        <p:spPr>
          <a:xfrm>
            <a:off x="10125789" y="2626638"/>
            <a:ext cx="336292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Annual Savings Potential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686568" y="3077051"/>
            <a:ext cx="424136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Reduced overtime costs and improved operational efficiency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2350" y="4145637"/>
            <a:ext cx="3168610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Long-Term Value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702350" y="4742259"/>
            <a:ext cx="6368058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Reduced readmission rates through better medication adherence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02350" y="5454610"/>
            <a:ext cx="63680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Enhanced patient satisfaction scores and reputation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02350" y="5845850"/>
            <a:ext cx="636805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Competitive advantage in digital healthcare delivery</a:t>
            </a:r>
            <a:endParaRPr lang="en-US" sz="15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7612" y="4170759"/>
            <a:ext cx="6368058" cy="35819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2931"/>
            <a:ext cx="6999923" cy="636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Risk Management Strategy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13" y="1616631"/>
            <a:ext cx="967740" cy="15567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3930" y="1810107"/>
            <a:ext cx="297834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Privacy &amp; Security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13930" y="2244447"/>
            <a:ext cx="1196375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Risk: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Patient data protection concerns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913930" y="2670215"/>
            <a:ext cx="1196375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Mitigation: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End-to-end encryption, GDPR compliance, regular security audits, and staff access controls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3" y="3173373"/>
            <a:ext cx="967740" cy="15567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13930" y="3366849"/>
            <a:ext cx="285797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 Accuracy &amp; Liability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913930" y="3801189"/>
            <a:ext cx="1196375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Risk: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Potential for incorrect medical guidance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1913930" y="4226957"/>
            <a:ext cx="1196375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Mitigation: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Clear escalation protocols, continuous AI training, and human oversight for all clinical decisions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3" y="4730115"/>
            <a:ext cx="967740" cy="15567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913930" y="4923592"/>
            <a:ext cx="335684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Staff Adoption Resistance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913930" y="5357932"/>
            <a:ext cx="1196375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Risk: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Reluctance to embrace new technology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1913930" y="5783699"/>
            <a:ext cx="1196375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Mitigation: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Comprehensive training programme, phased rollout, and hybrid approach maintaining human touchpoints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752713" y="6504503"/>
            <a:ext cx="13124974" cy="1132046"/>
          </a:xfrm>
          <a:prstGeom prst="roundRect">
            <a:avLst>
              <a:gd name="adj" fmla="val 7181"/>
            </a:avLst>
          </a:prstGeom>
          <a:solidFill>
            <a:srgbClr val="C0CAF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90" y="6797993"/>
            <a:ext cx="241935" cy="19347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81601" y="6746319"/>
            <a:ext cx="12302609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 risks are manageable through proper planning, training, and gradual implementation with continuous monitoring and adjustment.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2025-10-03T09:33:13Z</dcterms:created>
  <dcterms:modified xsi:type="dcterms:W3CDTF">2025-10-03T09:33:13Z</dcterms:modified>
</cp:coreProperties>
</file>